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9" r:id="rId5"/>
    <p:sldId id="261" r:id="rId6"/>
    <p:sldId id="268" r:id="rId7"/>
    <p:sldId id="258" r:id="rId8"/>
    <p:sldId id="282" r:id="rId9"/>
    <p:sldId id="284" r:id="rId10"/>
    <p:sldId id="285" r:id="rId11"/>
    <p:sldId id="287" r:id="rId12"/>
    <p:sldId id="281" r:id="rId13"/>
    <p:sldId id="264" r:id="rId14"/>
    <p:sldId id="273" r:id="rId15"/>
    <p:sldId id="274" r:id="rId16"/>
    <p:sldId id="275" r:id="rId17"/>
    <p:sldId id="276" r:id="rId18"/>
    <p:sldId id="277" r:id="rId19"/>
    <p:sldId id="280" r:id="rId20"/>
    <p:sldId id="279" r:id="rId21"/>
    <p:sldId id="278" r:id="rId22"/>
    <p:sldId id="288" r:id="rId2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9" autoAdjust="0"/>
    <p:restoredTop sz="94660"/>
  </p:normalViewPr>
  <p:slideViewPr>
    <p:cSldViewPr>
      <p:cViewPr varScale="1">
        <p:scale>
          <a:sx n="106" d="100"/>
          <a:sy n="106" d="100"/>
        </p:scale>
        <p:origin x="12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18A9-D3B9-485C-9574-BD68DAB4BD4B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1D8FF-0817-4814-97C1-356C52F16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1D8FF-0817-4814-97C1-356C52F16F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7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1D8FF-0817-4814-97C1-356C52F16F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3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patterns-wipe-635163.framer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patterns-wipe-635163.framer.ap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1615" y="-114608"/>
            <a:ext cx="9059444" cy="7791121"/>
            <a:chOff x="2271615" y="-114608"/>
            <a:chExt cx="9059444" cy="7791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1615" y="-114608"/>
              <a:ext cx="9059444" cy="7791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0729" y="690982"/>
            <a:ext cx="6849032" cy="5890168"/>
            <a:chOff x="7350729" y="690982"/>
            <a:chExt cx="6849032" cy="5890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0729" y="690982"/>
              <a:ext cx="6849032" cy="58901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FC8DEE-CE4B-8061-4ACB-F74C9ABC8AD2}"/>
              </a:ext>
            </a:extLst>
          </p:cNvPr>
          <p:cNvSpPr txBox="1"/>
          <p:nvPr/>
        </p:nvSpPr>
        <p:spPr>
          <a:xfrm>
            <a:off x="1183388" y="2943568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오픈소스 소프트웨어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US" altLang="ko-KR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16-6</a:t>
            </a:r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조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09368-2CDC-47A9-E247-389AE9F35A3A}"/>
              </a:ext>
            </a:extLst>
          </p:cNvPr>
          <p:cNvSpPr txBox="1"/>
          <p:nvPr/>
        </p:nvSpPr>
        <p:spPr>
          <a:xfrm>
            <a:off x="1149571" y="53054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1971423 </a:t>
            </a:r>
            <a:r>
              <a:rPr lang="ko-KR" altLang="en-US" dirty="0"/>
              <a:t>김지훈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30018" y="-279741"/>
            <a:ext cx="1603466" cy="1518512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82275" y="465533"/>
            <a:ext cx="566210" cy="7116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811586" y="722473"/>
            <a:ext cx="603149" cy="758129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208992" y="0"/>
            <a:ext cx="2487583" cy="163303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81" name="Isosceles Triangle 112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7995" y="6744038"/>
            <a:ext cx="1311202" cy="8188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89B56C16-1630-8487-51DE-C044C53F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996" y="1446710"/>
            <a:ext cx="8979282" cy="32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3" name="Isosceles Triangle 112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71392" y="7116382"/>
            <a:ext cx="714950" cy="44646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8F455E5B-1FDC-794A-AED4-E3BE71B4DA1D}"/>
              </a:ext>
            </a:extLst>
          </p:cNvPr>
          <p:cNvSpPr/>
          <p:nvPr/>
        </p:nvSpPr>
        <p:spPr>
          <a:xfrm>
            <a:off x="3786187" y="5336857"/>
            <a:ext cx="3124200" cy="1168157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동작의 </a:t>
            </a:r>
            <a:r>
              <a:rPr lang="ko-KR" altLang="en-US" dirty="0" err="1"/>
              <a:t>일치율</a:t>
            </a:r>
            <a:r>
              <a:rPr lang="ko-KR" altLang="en-US" dirty="0"/>
              <a:t> 판단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0EFC2F6-A82E-9831-BB45-45503558AD80}"/>
              </a:ext>
            </a:extLst>
          </p:cNvPr>
          <p:cNvCxnSpPr>
            <a:stCxn id="3" idx="1"/>
          </p:cNvCxnSpPr>
          <p:nvPr/>
        </p:nvCxnSpPr>
        <p:spPr>
          <a:xfrm rot="10800000">
            <a:off x="2681287" y="4746596"/>
            <a:ext cx="1104900" cy="1174341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E3A36F6-331C-0104-7016-77786C24185E}"/>
              </a:ext>
            </a:extLst>
          </p:cNvPr>
          <p:cNvCxnSpPr>
            <a:stCxn id="3" idx="3"/>
          </p:cNvCxnSpPr>
          <p:nvPr/>
        </p:nvCxnSpPr>
        <p:spPr>
          <a:xfrm flipV="1">
            <a:off x="6910387" y="4746595"/>
            <a:ext cx="876300" cy="1174341"/>
          </a:xfrm>
          <a:prstGeom prst="bentConnector2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7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62273" y="772917"/>
            <a:ext cx="6283452" cy="6078460"/>
            <a:chOff x="-3762273" y="772917"/>
            <a:chExt cx="6283452" cy="6078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62273" y="772917"/>
              <a:ext cx="6283452" cy="6078460"/>
            </a:xfrm>
            <a:prstGeom prst="rect">
              <a:avLst/>
            </a:prstGeom>
          </p:spPr>
        </p:pic>
      </p:grpSp>
      <p:pic>
        <p:nvPicPr>
          <p:cNvPr id="2" name="Picture 2" descr="스마트홈트">
            <a:extLst>
              <a:ext uri="{FF2B5EF4-FFF2-40B4-BE49-F238E27FC236}">
                <a16:creationId xmlns:a16="http://schemas.microsoft.com/office/drawing/2014/main" id="{7EFBB6D1-92AF-0166-078B-4880980B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4" y="1190391"/>
            <a:ext cx="1908175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69E1B3-CFDE-1B84-260B-63678EE06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" y="4463142"/>
            <a:ext cx="1686160" cy="1676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B49E8-F17D-5B3A-2A29-138A43A0325B}"/>
              </a:ext>
            </a:extLst>
          </p:cNvPr>
          <p:cNvSpPr txBox="1"/>
          <p:nvPr/>
        </p:nvSpPr>
        <p:spPr>
          <a:xfrm>
            <a:off x="700087" y="3171825"/>
            <a:ext cx="179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홈트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BF097-72B8-0B95-5A8B-F7FADA11CEBD}"/>
              </a:ext>
            </a:extLst>
          </p:cNvPr>
          <p:cNvSpPr txBox="1"/>
          <p:nvPr/>
        </p:nvSpPr>
        <p:spPr>
          <a:xfrm>
            <a:off x="850530" y="6002963"/>
            <a:ext cx="179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하우 핏</a:t>
            </a:r>
          </a:p>
        </p:txBody>
      </p: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489BDDFE-6A01-9536-2392-AC193C178110}"/>
              </a:ext>
            </a:extLst>
          </p:cNvPr>
          <p:cNvGrpSpPr/>
          <p:nvPr/>
        </p:nvGrpSpPr>
        <p:grpSpPr>
          <a:xfrm>
            <a:off x="753141" y="3509534"/>
            <a:ext cx="787660" cy="288771"/>
            <a:chOff x="1270840" y="2604798"/>
            <a:chExt cx="787660" cy="288771"/>
          </a:xfrm>
        </p:grpSpPr>
        <p:pic>
          <p:nvPicPr>
            <p:cNvPr id="11" name="Object 16">
              <a:extLst>
                <a:ext uri="{FF2B5EF4-FFF2-40B4-BE49-F238E27FC236}">
                  <a16:creationId xmlns:a16="http://schemas.microsoft.com/office/drawing/2014/main" id="{0E97F4B4-8096-C4A4-5AA5-FCF5330D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840" y="2604798"/>
              <a:ext cx="787660" cy="288771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A5FBA8CF-48C4-929E-3B03-EFC154D0883A}"/>
              </a:ext>
            </a:extLst>
          </p:cNvPr>
          <p:cNvGrpSpPr/>
          <p:nvPr/>
        </p:nvGrpSpPr>
        <p:grpSpPr>
          <a:xfrm>
            <a:off x="809828" y="6344583"/>
            <a:ext cx="787660" cy="288771"/>
            <a:chOff x="1270840" y="2604798"/>
            <a:chExt cx="787660" cy="288771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481CE645-276B-F526-C07D-3B9FBB79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840" y="2604798"/>
              <a:ext cx="787660" cy="28877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872514-5299-5552-6F9E-1E6C9BA66C3E}"/>
              </a:ext>
            </a:extLst>
          </p:cNvPr>
          <p:cNvSpPr txBox="1"/>
          <p:nvPr/>
        </p:nvSpPr>
        <p:spPr>
          <a:xfrm>
            <a:off x="2833687" y="3299976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단순한 운동 동작의 </a:t>
            </a:r>
            <a:br>
              <a:rPr lang="en-US" altLang="ko-KR" sz="2000" b="1" dirty="0"/>
            </a:br>
            <a:r>
              <a:rPr lang="ko-KR" altLang="en-US" sz="2000" b="1" dirty="0">
                <a:solidFill>
                  <a:srgbClr val="FF0000"/>
                </a:solidFill>
              </a:rPr>
              <a:t>일치율</a:t>
            </a:r>
            <a:r>
              <a:rPr lang="ko-KR" altLang="en-US" sz="2000" b="1" dirty="0"/>
              <a:t>만 파악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6C9D380-97B6-0214-5D8D-6EBF4520070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348287" y="3653919"/>
            <a:ext cx="7620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77531D-9D1A-3961-4020-A5F17BF4BE2B}"/>
              </a:ext>
            </a:extLst>
          </p:cNvPr>
          <p:cNvGrpSpPr/>
          <p:nvPr/>
        </p:nvGrpSpPr>
        <p:grpSpPr>
          <a:xfrm>
            <a:off x="7726335" y="1751101"/>
            <a:ext cx="1295400" cy="1295400"/>
            <a:chOff x="8167687" y="1419225"/>
            <a:chExt cx="1295400" cy="1295400"/>
          </a:xfrm>
        </p:grpSpPr>
        <p:pic>
          <p:nvPicPr>
            <p:cNvPr id="29" name="Picture 8" descr="스마트 폰 - 무료 과학 기술개 아이콘">
              <a:extLst>
                <a:ext uri="{FF2B5EF4-FFF2-40B4-BE49-F238E27FC236}">
                  <a16:creationId xmlns:a16="http://schemas.microsoft.com/office/drawing/2014/main" id="{B0427D4D-117C-34A8-11EA-ED37C47C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687" y="1419225"/>
              <a:ext cx="12954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E17D3C-8DE2-2E53-6F3F-9AF8222B6F20}"/>
                </a:ext>
              </a:extLst>
            </p:cNvPr>
            <p:cNvSpPr txBox="1"/>
            <p:nvPr/>
          </p:nvSpPr>
          <p:spPr>
            <a:xfrm>
              <a:off x="8376805" y="18822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눈바디</a:t>
              </a:r>
              <a:endParaRPr lang="ko-KR" altLang="en-US" b="1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774EE-52EB-389F-A7A6-BA73F5B2B927}"/>
              </a:ext>
            </a:extLst>
          </p:cNvPr>
          <p:cNvSpPr/>
          <p:nvPr/>
        </p:nvSpPr>
        <p:spPr>
          <a:xfrm>
            <a:off x="6425199" y="3509535"/>
            <a:ext cx="1807224" cy="882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동작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일치율</a:t>
            </a:r>
            <a:r>
              <a:rPr kumimoji="1" lang="ko-KR" altLang="en-US" dirty="0"/>
              <a:t> 파악</a:t>
            </a:r>
            <a:endParaRPr kumimoji="1" lang="ko-Kore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245D77-8B95-34FC-ACCF-517E3FDA9707}"/>
              </a:ext>
            </a:extLst>
          </p:cNvPr>
          <p:cNvSpPr/>
          <p:nvPr/>
        </p:nvSpPr>
        <p:spPr>
          <a:xfrm>
            <a:off x="8777287" y="3509534"/>
            <a:ext cx="1807224" cy="882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식단 관리</a:t>
            </a:r>
            <a:endParaRPr kumimoji="1" lang="ko-Kore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DDBBA6-FF75-857F-2640-828C9768F1C9}"/>
              </a:ext>
            </a:extLst>
          </p:cNvPr>
          <p:cNvSpPr/>
          <p:nvPr/>
        </p:nvSpPr>
        <p:spPr>
          <a:xfrm>
            <a:off x="7284055" y="4593494"/>
            <a:ext cx="2179958" cy="7908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식단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운동 추천</a:t>
            </a:r>
            <a:endParaRPr kumimoji="1" lang="ko-Kore-KR" altLang="en-US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B1B63B6-425D-290E-CF2B-28D32C51F2A4}"/>
              </a:ext>
            </a:extLst>
          </p:cNvPr>
          <p:cNvCxnSpPr>
            <a:stCxn id="29" idx="2"/>
            <a:endCxn id="45" idx="0"/>
          </p:cNvCxnSpPr>
          <p:nvPr/>
        </p:nvCxnSpPr>
        <p:spPr>
          <a:xfrm rot="5400000">
            <a:off x="7619906" y="2755406"/>
            <a:ext cx="463034" cy="1045224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29F938F-A5BB-BB2A-EDFC-704A91348C9D}"/>
              </a:ext>
            </a:extLst>
          </p:cNvPr>
          <p:cNvCxnSpPr>
            <a:stCxn id="29" idx="2"/>
            <a:endCxn id="46" idx="0"/>
          </p:cNvCxnSpPr>
          <p:nvPr/>
        </p:nvCxnSpPr>
        <p:spPr>
          <a:xfrm rot="16200000" flipH="1">
            <a:off x="8795951" y="2624585"/>
            <a:ext cx="463033" cy="1306864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16E1E22E-D832-29A8-C571-8183043D7AEE}"/>
              </a:ext>
            </a:extLst>
          </p:cNvPr>
          <p:cNvCxnSpPr>
            <a:stCxn id="29" idx="2"/>
            <a:endCxn id="47" idx="0"/>
          </p:cNvCxnSpPr>
          <p:nvPr/>
        </p:nvCxnSpPr>
        <p:spPr>
          <a:xfrm rot="5400000">
            <a:off x="7600539" y="3819997"/>
            <a:ext cx="1546993" cy="1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6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7136" y="821217"/>
            <a:ext cx="6283452" cy="6078460"/>
            <a:chOff x="4470832" y="772917"/>
            <a:chExt cx="6283452" cy="6078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832" y="772917"/>
              <a:ext cx="6283452" cy="6078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160" y="2624036"/>
            <a:ext cx="787660" cy="288771"/>
            <a:chOff x="1333160" y="2624036"/>
            <a:chExt cx="787660" cy="28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160" y="2624036"/>
              <a:ext cx="787660" cy="288771"/>
            </a:xfrm>
            <a:prstGeom prst="rect">
              <a:avLst/>
            </a:prstGeom>
          </p:spPr>
        </p:pic>
      </p:grp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3083E1E0-2F47-5880-B302-9107D1C8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04" y="822360"/>
            <a:ext cx="4649718" cy="360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85A1-56EF-09F8-2A49-B06DD381A97C}"/>
              </a:ext>
            </a:extLst>
          </p:cNvPr>
          <p:cNvSpPr txBox="1"/>
          <p:nvPr/>
        </p:nvSpPr>
        <p:spPr>
          <a:xfrm>
            <a:off x="1164320" y="205883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제품소개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CE96-6A07-B099-AF0E-6A59E7942282}"/>
              </a:ext>
            </a:extLst>
          </p:cNvPr>
          <p:cNvSpPr txBox="1"/>
          <p:nvPr/>
        </p:nvSpPr>
        <p:spPr>
          <a:xfrm>
            <a:off x="1164320" y="4425712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</a:t>
            </a:r>
            <a:r>
              <a:rPr lang="en-US" altLang="ko-KR" b="1" dirty="0"/>
              <a:t>‘</a:t>
            </a:r>
            <a:r>
              <a:rPr lang="ko-KR" altLang="en-US" b="1" dirty="0" err="1"/>
              <a:t>눈바디</a:t>
            </a:r>
            <a:r>
              <a:rPr lang="en-US" altLang="ko-KR" b="1" dirty="0"/>
              <a:t>’</a:t>
            </a:r>
            <a:r>
              <a:rPr lang="ko-KR" altLang="en-US" b="1" dirty="0"/>
              <a:t>를 소개합니다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9E71A-D29A-B3F7-A163-CA8E0CCA4D44}"/>
              </a:ext>
            </a:extLst>
          </p:cNvPr>
          <p:cNvSpPr txBox="1"/>
          <p:nvPr/>
        </p:nvSpPr>
        <p:spPr>
          <a:xfrm>
            <a:off x="1081087" y="5120175"/>
            <a:ext cx="5376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이 어플은 회원님의 자세교정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운동방법을 알려주는 온라인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플랫폼입니다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자신에게 맞는 식단과 철저한 칼로리 계산으로 나만의 효과적인 운동계획을 세워보세요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27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6216" y="2784020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13AD7FA-9694-3BBF-DAE1-DCEB98CE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526720"/>
            <a:ext cx="2514600" cy="2514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037017" y="2174338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dirty="0" err="1"/>
              <a:t>openPose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678736" y="3322778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ACADEMIC OR NON-PROFIT ORGANIZATION NONCOMMERCIAL RESEARCH USE ONLY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678736" y="4232741"/>
            <a:ext cx="5368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b="0" i="0" dirty="0">
                <a:effectLst/>
                <a:latin typeface="-apple-system"/>
              </a:rPr>
              <a:t>오로지 카메라 한대로만 가지고 사람의 몸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얼굴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effectLst/>
                <a:latin typeface="-apple-system"/>
              </a:rPr>
              <a:t>손가락마디를 정확하게 예측하는</a:t>
            </a:r>
            <a:endParaRPr lang="en-US" altLang="ko-KR" b="0" i="0" dirty="0">
              <a:effectLst/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 </a:t>
            </a:r>
            <a:r>
              <a:rPr lang="en" altLang="ko-Kore-KR" b="1" i="0" dirty="0">
                <a:effectLst/>
                <a:latin typeface="-apple-system"/>
              </a:rPr>
              <a:t>real-time multi-person </a:t>
            </a:r>
            <a:r>
              <a:rPr lang="ko-KR" altLang="en-US" b="1" i="0" dirty="0">
                <a:effectLst/>
                <a:latin typeface="-apple-system"/>
              </a:rPr>
              <a:t>오픈소스 라이브러리</a:t>
            </a:r>
            <a:endParaRPr kumimoji="1" lang="en-US" altLang="ko-KR" dirty="0"/>
          </a:p>
          <a:p>
            <a:endParaRPr lang="ko-KR" altLang="en-US" dirty="0"/>
          </a:p>
        </p:txBody>
      </p:sp>
      <p:pic>
        <p:nvPicPr>
          <p:cNvPr id="16" name="그림 15" descr="벽, 실내, 사람, 사무실이(가) 표시된 사진&#10;&#10;자동 생성된 설명">
            <a:extLst>
              <a:ext uri="{FF2B5EF4-FFF2-40B4-BE49-F238E27FC236}">
                <a16:creationId xmlns:a16="http://schemas.microsoft.com/office/drawing/2014/main" id="{DBC71CFF-F4B9-44A3-8D7D-5216F000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2" y="4326055"/>
            <a:ext cx="3936053" cy="2214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8238" y="2716072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351213" y="2134019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dirty="0" err="1"/>
              <a:t>MediaPipe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357687" y="324802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</a:t>
            </a:r>
            <a:r>
              <a:rPr lang="fr-FR" altLang="ko-KR" b="0" i="0" dirty="0">
                <a:solidFill>
                  <a:srgbClr val="24292F"/>
                </a:solidFill>
                <a:effectLst/>
                <a:latin typeface="-apple-system"/>
              </a:rPr>
              <a:t>Licence Apache License Version 2.0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357687" y="4157988"/>
            <a:ext cx="5638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구글에서 제공하는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AI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프레임워크로서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비디오형식 데이터를 이용한 다양한 비전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AI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기능을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파이프라인 형태로 손쉽게 사용할 수 있도록 제공된다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122" name="Picture 2" descr="MediaPipe">
            <a:extLst>
              <a:ext uri="{FF2B5EF4-FFF2-40B4-BE49-F238E27FC236}">
                <a16:creationId xmlns:a16="http://schemas.microsoft.com/office/drawing/2014/main" id="{FBAC4794-3B09-7586-F9CE-78BD46ED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952625"/>
            <a:ext cx="3124200" cy="582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641CB-1C73-8DF9-7D6B-961F6D0B9129}"/>
              </a:ext>
            </a:extLst>
          </p:cNvPr>
          <p:cNvSpPr txBox="1"/>
          <p:nvPr/>
        </p:nvSpPr>
        <p:spPr>
          <a:xfrm>
            <a:off x="4396146" y="5381625"/>
            <a:ext cx="4649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기본적인 얼굴인식 이외에도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Pose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인식 등 다양한 비전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AI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기능들이 제공</a:t>
            </a:r>
            <a:r>
              <a:rPr lang="ko-KR" altLang="en-US" dirty="0">
                <a:solidFill>
                  <a:srgbClr val="24292F"/>
                </a:solidFill>
                <a:latin typeface="-apple-system"/>
              </a:rPr>
              <a:t>됨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7" name="그림 6" descr="벽, 사람이(가) 표시된 사진&#10;&#10;자동 생성된 설명">
            <a:extLst>
              <a:ext uri="{FF2B5EF4-FFF2-40B4-BE49-F238E27FC236}">
                <a16:creationId xmlns:a16="http://schemas.microsoft.com/office/drawing/2014/main" id="{40002B65-8CDF-7D36-7054-26BF6D2BF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3" y="2860457"/>
            <a:ext cx="3810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alend Open Studio for Data Integration">
            <a:extLst>
              <a:ext uri="{FF2B5EF4-FFF2-40B4-BE49-F238E27FC236}">
                <a16:creationId xmlns:a16="http://schemas.microsoft.com/office/drawing/2014/main" id="{25382189-71EF-AFE6-1F73-1A6D2015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997725"/>
            <a:ext cx="4172789" cy="20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5408238" y="2716072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351213" y="2134019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357687" y="324802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</a:t>
            </a:r>
            <a:r>
              <a:rPr lang="fr-FR" altLang="ko-KR" b="0" i="0" dirty="0">
                <a:solidFill>
                  <a:srgbClr val="24292F"/>
                </a:solidFill>
                <a:effectLst/>
                <a:latin typeface="-apple-system"/>
              </a:rPr>
              <a:t>Licence Apache License Version 2.0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357687" y="4157988"/>
            <a:ext cx="6152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Talend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는 오픈소스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ETL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데이터 통합 솔루션으로</a:t>
            </a:r>
            <a:r>
              <a:rPr lang="en-US" altLang="ko-KR" dirty="0">
                <a:solidFill>
                  <a:srgbClr val="24292F"/>
                </a:solidFill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데이터 통합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데이터 프로파일링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클라우드 통합 및 빅데이터 등을 위한 개방형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아키텍쳐이다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8612F-8038-1CDE-8D7C-5626041F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65" y="1765986"/>
            <a:ext cx="1647825" cy="1543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A4BFC-C0B6-CF1D-EE75-E99BA0E874BF}"/>
              </a:ext>
            </a:extLst>
          </p:cNvPr>
          <p:cNvSpPr txBox="1"/>
          <p:nvPr/>
        </p:nvSpPr>
        <p:spPr>
          <a:xfrm>
            <a:off x="5009008" y="2039620"/>
            <a:ext cx="289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3600" dirty="0"/>
              <a:t>Talend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0877A-C317-6D88-B8CE-19286CADFBF2}"/>
              </a:ext>
            </a:extLst>
          </p:cNvPr>
          <p:cNvSpPr txBox="1"/>
          <p:nvPr/>
        </p:nvSpPr>
        <p:spPr>
          <a:xfrm>
            <a:off x="4357687" y="5363023"/>
            <a:ext cx="5128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Oracle, Microsoft SQL server, MySQL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등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다양한 데이터베이스와 연결되어 이용 가능하다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83130-566D-0D17-F27A-61BC18CC6495}"/>
              </a:ext>
            </a:extLst>
          </p:cNvPr>
          <p:cNvSpPr txBox="1"/>
          <p:nvPr/>
        </p:nvSpPr>
        <p:spPr>
          <a:xfrm>
            <a:off x="3138487" y="68294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환경 지원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D794EB9-2982-9789-496E-8D9799F872A6}"/>
              </a:ext>
            </a:extLst>
          </p:cNvPr>
          <p:cNvCxnSpPr>
            <a:stCxn id="16" idx="1"/>
            <a:endCxn id="7170" idx="2"/>
          </p:cNvCxnSpPr>
          <p:nvPr/>
        </p:nvCxnSpPr>
        <p:spPr>
          <a:xfrm rot="10800000">
            <a:off x="2176883" y="6017355"/>
            <a:ext cx="961605" cy="996736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1312" y="2763278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824287" y="2181225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dirty="0"/>
              <a:t>Food Lens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830761" y="3295231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MIT</a:t>
            </a:r>
            <a:r>
              <a:rPr lang="fr-FR" altLang="ko-KR" b="0" i="0" dirty="0">
                <a:solidFill>
                  <a:srgbClr val="24292F"/>
                </a:solidFill>
                <a:effectLst/>
                <a:latin typeface="-apple-system"/>
              </a:rPr>
              <a:t> License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830761" y="4205194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사용자로부터 사진데이터를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-apple-system"/>
              </a:rPr>
              <a:t>입력받으면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해당 사진의 음식데이터를 보내주는 기능을 수행한다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0641CB-1C73-8DF9-7D6B-961F6D0B9129}"/>
              </a:ext>
            </a:extLst>
          </p:cNvPr>
          <p:cNvSpPr txBox="1"/>
          <p:nvPr/>
        </p:nvSpPr>
        <p:spPr>
          <a:xfrm>
            <a:off x="4869220" y="5428831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 데이터는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‘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-apple-system"/>
              </a:rPr>
              <a:t>DoingLab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DB’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를 기반으로 제공됨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C72E-05EE-F95F-AE98-299F4BC2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09" y="1803112"/>
            <a:ext cx="1581150" cy="123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4" name="Picture 2" descr="사랑과선행, 사진촬영만으로 식단 영양소·칼로리 측정해주는 기술 특허 공개 - 머니투데이">
            <a:extLst>
              <a:ext uri="{FF2B5EF4-FFF2-40B4-BE49-F238E27FC236}">
                <a16:creationId xmlns:a16="http://schemas.microsoft.com/office/drawing/2014/main" id="{6478F090-3C79-2C7A-E6FF-1D1FA2C2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4" y="3322008"/>
            <a:ext cx="4343400" cy="3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4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8238" y="2716072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351213" y="2134019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Fitness-Calculator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357687" y="324802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MIT License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357687" y="4157988"/>
            <a:ext cx="5719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-apple-system"/>
              </a:rPr>
              <a:t>itness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-apple-system"/>
              </a:rPr>
              <a:t>calulator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는 사용자의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BMI, BMR,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칼로리 필요량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</a:p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총 일일 에너지 소비량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매크로 등을 계산하는 데 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도움이 되는 오픈소스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DAC3BC-21A8-4D75-5C88-89A9BF80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74" y="3476625"/>
            <a:ext cx="1557734" cy="1259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9413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8238" y="2716072"/>
            <a:ext cx="787660" cy="288771"/>
            <a:chOff x="4265238" y="2639872"/>
            <a:chExt cx="787660" cy="2887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238" y="2639872"/>
              <a:ext cx="787660" cy="288771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744F691-91E6-3C53-7A7F-6E31182AB87B}"/>
              </a:ext>
            </a:extLst>
          </p:cNvPr>
          <p:cNvSpPr txBox="1">
            <a:spLocks/>
          </p:cNvSpPr>
          <p:nvPr/>
        </p:nvSpPr>
        <p:spPr>
          <a:xfrm>
            <a:off x="3351213" y="2134019"/>
            <a:ext cx="6172200" cy="579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0" dirty="0" err="1">
                <a:solidFill>
                  <a:srgbClr val="24292F"/>
                </a:solidFill>
                <a:effectLst/>
                <a:latin typeface="-apple-system"/>
              </a:rPr>
              <a:t>Recommders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3E870-B677-DF08-9890-425ABFFE2D0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 오픈소스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73089-166E-F7EA-D57F-CBC29A6EAA5B}"/>
              </a:ext>
            </a:extLst>
          </p:cNvPr>
          <p:cNvSpPr txBox="1"/>
          <p:nvPr/>
        </p:nvSpPr>
        <p:spPr>
          <a:xfrm>
            <a:off x="4357687" y="324802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-apple-system"/>
              </a:rPr>
              <a:t>▶ 라이센스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-apple-system"/>
              </a:rPr>
              <a:t>: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ui-monospace"/>
              </a:rPr>
              <a:t>MIT license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0D639-79A3-81AF-53C8-163647660B00}"/>
              </a:ext>
            </a:extLst>
          </p:cNvPr>
          <p:cNvSpPr txBox="1"/>
          <p:nvPr/>
        </p:nvSpPr>
        <p:spPr>
          <a:xfrm>
            <a:off x="4357624" y="3967206"/>
            <a:ext cx="4195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b="1" i="0" dirty="0">
                <a:effectLst/>
                <a:latin typeface="ui-monospace"/>
              </a:rPr>
              <a:t>Microsoft</a:t>
            </a:r>
            <a:r>
              <a:rPr lang="ko-KR" altLang="en-US" b="1" i="0" dirty="0">
                <a:effectLst/>
                <a:latin typeface="ui-monospace"/>
              </a:rPr>
              <a:t>사의 추천 오픈소스</a:t>
            </a:r>
            <a:endParaRPr lang="en-US" altLang="ko-KR" b="1" i="0" dirty="0">
              <a:effectLst/>
              <a:latin typeface="ui-monospace"/>
            </a:endParaRPr>
          </a:p>
          <a:p>
            <a:r>
              <a:rPr lang="ko-KR" altLang="en-US" b="1" i="0" dirty="0">
                <a:effectLst/>
                <a:latin typeface="ui-monospace"/>
              </a:rPr>
              <a:t> 내부 탑재된 알고리즘을 통해 유저에게 </a:t>
            </a:r>
            <a:endParaRPr lang="en-US" altLang="ko-KR" b="1" i="0" dirty="0">
              <a:effectLst/>
              <a:latin typeface="ui-monospace"/>
            </a:endParaRPr>
          </a:p>
          <a:p>
            <a:r>
              <a:rPr lang="ko-KR" altLang="en-US" b="1" i="0" dirty="0">
                <a:effectLst/>
                <a:latin typeface="ui-monospace"/>
              </a:rPr>
              <a:t> 추천을 해주는 오픈소스</a:t>
            </a:r>
            <a:endParaRPr lang="en-US" altLang="ko-KR" b="0" i="0" dirty="0"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43D79-2E35-D254-2DE1-F6C9F63D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86" y="3400425"/>
            <a:ext cx="1653362" cy="13095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831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5043487" y="3171825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DFD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669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8335" y="-1405063"/>
            <a:ext cx="5501274" cy="8635741"/>
            <a:chOff x="6058335" y="-1405063"/>
            <a:chExt cx="5501274" cy="8635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6058335" y="-1405063"/>
              <a:ext cx="5501274" cy="8635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160" y="2624036"/>
            <a:ext cx="787660" cy="288771"/>
            <a:chOff x="1333160" y="2624036"/>
            <a:chExt cx="787660" cy="28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160" y="2624036"/>
              <a:ext cx="787660" cy="2887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4357D-8CA4-FB7E-087F-C2ADFC4DF485}"/>
              </a:ext>
            </a:extLst>
          </p:cNvPr>
          <p:cNvSpPr txBox="1"/>
          <p:nvPr/>
        </p:nvSpPr>
        <p:spPr>
          <a:xfrm>
            <a:off x="3515423" y="21229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추진배경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33290-4898-DEB6-2755-6D3E6B61186C}"/>
              </a:ext>
            </a:extLst>
          </p:cNvPr>
          <p:cNvSpPr txBox="1"/>
          <p:nvPr/>
        </p:nvSpPr>
        <p:spPr>
          <a:xfrm>
            <a:off x="3488944" y="2490386"/>
            <a:ext cx="4297743" cy="3577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419FE-94C5-9C26-3BD1-94CD345A61D7}"/>
              </a:ext>
            </a:extLst>
          </p:cNvPr>
          <p:cNvSpPr txBox="1"/>
          <p:nvPr/>
        </p:nvSpPr>
        <p:spPr>
          <a:xfrm>
            <a:off x="3488944" y="280080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kumimoji="1" lang="ko-KR" altLang="en-US" dirty="0"/>
              <a:t>서비스 소개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BEC60-9762-35E2-7034-30B8DD8058D5}"/>
              </a:ext>
            </a:extLst>
          </p:cNvPr>
          <p:cNvSpPr txBox="1"/>
          <p:nvPr/>
        </p:nvSpPr>
        <p:spPr>
          <a:xfrm>
            <a:off x="3488944" y="347868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kumimoji="1" lang="ko-Kore-KR" altLang="en-US" dirty="0"/>
              <a:t>유사</a:t>
            </a:r>
            <a:r>
              <a:rPr kumimoji="1" lang="ko-KR" altLang="en-US"/>
              <a:t> 서비스 분석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8EC0A-604A-AF5F-41B9-F63402843C00}"/>
              </a:ext>
            </a:extLst>
          </p:cNvPr>
          <p:cNvSpPr txBox="1"/>
          <p:nvPr/>
        </p:nvSpPr>
        <p:spPr>
          <a:xfrm>
            <a:off x="3515423" y="421544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kumimoji="1" lang="ko-KR" altLang="en-US" dirty="0"/>
              <a:t>사용 오픈 소스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B3239-53B3-009F-2711-660F3440C8D8}"/>
              </a:ext>
            </a:extLst>
          </p:cNvPr>
          <p:cNvSpPr txBox="1"/>
          <p:nvPr/>
        </p:nvSpPr>
        <p:spPr>
          <a:xfrm>
            <a:off x="3515423" y="489329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kumimoji="1" lang="en-US" altLang="ko-Kore-KR" dirty="0"/>
              <a:t>DFD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487F2-9955-7E9B-9A36-F0F2EB9529E2}"/>
              </a:ext>
            </a:extLst>
          </p:cNvPr>
          <p:cNvSpPr txBox="1"/>
          <p:nvPr/>
        </p:nvSpPr>
        <p:spPr>
          <a:xfrm>
            <a:off x="1245711" y="200728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Aharoni" panose="020B0604020202020204" pitchFamily="2" charset="-79"/>
                <a:cs typeface="Aharoni" panose="020B0604020202020204" pitchFamily="2" charset="-79"/>
              </a:rPr>
              <a:t>목차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264502" y="168602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DFD</a:t>
            </a:r>
            <a:endParaRPr lang="ko-KR" altLang="en-US" sz="1600" dirty="0"/>
          </a:p>
        </p:txBody>
      </p:sp>
      <p:pic>
        <p:nvPicPr>
          <p:cNvPr id="10242" name="Picture 2" descr="파일의, 유형, db 아이콘 에 vscode">
            <a:extLst>
              <a:ext uri="{FF2B5EF4-FFF2-40B4-BE49-F238E27FC236}">
                <a16:creationId xmlns:a16="http://schemas.microsoft.com/office/drawing/2014/main" id="{9FFA653A-828C-05D7-AFB8-EB2131B5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00" y="618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E4371-A824-C4D4-8137-5176B1C25190}"/>
              </a:ext>
            </a:extLst>
          </p:cNvPr>
          <p:cNvSpPr txBox="1"/>
          <p:nvPr/>
        </p:nvSpPr>
        <p:spPr>
          <a:xfrm>
            <a:off x="1306315" y="1249577"/>
            <a:ext cx="993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운동 자료</a:t>
            </a:r>
            <a:r>
              <a:rPr lang="en-US" altLang="ko-KR" sz="1100" b="1" dirty="0"/>
              <a:t> DB</a:t>
            </a:r>
            <a:endParaRPr lang="ko-KR" altLang="en-US" sz="11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A1BABF-4BF1-118A-6125-F5696842B248}"/>
              </a:ext>
            </a:extLst>
          </p:cNvPr>
          <p:cNvCxnSpPr>
            <a:stCxn id="4" idx="2"/>
          </p:cNvCxnSpPr>
          <p:nvPr/>
        </p:nvCxnSpPr>
        <p:spPr>
          <a:xfrm flipH="1">
            <a:off x="1803300" y="1511187"/>
            <a:ext cx="1" cy="593838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MediaPipe">
            <a:extLst>
              <a:ext uri="{FF2B5EF4-FFF2-40B4-BE49-F238E27FC236}">
                <a16:creationId xmlns:a16="http://schemas.microsoft.com/office/drawing/2014/main" id="{3E67FBBD-D304-EABB-5CF5-D6D2A460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92" y="2251801"/>
            <a:ext cx="1408012" cy="262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FB17A1-41C8-489F-02F0-54102344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721" y="1736483"/>
            <a:ext cx="787132" cy="737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DB504B2-F26E-7E88-C4AC-50E488D2108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184300" y="924926"/>
            <a:ext cx="3163987" cy="811557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E3A3C19-5ADE-8B84-09B8-753E79B5E0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19" y="6372225"/>
            <a:ext cx="1246535" cy="811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E2F5C7-1B22-27F6-38D3-FD0C6B311CD2}"/>
              </a:ext>
            </a:extLst>
          </p:cNvPr>
          <p:cNvSpPr txBox="1"/>
          <p:nvPr/>
        </p:nvSpPr>
        <p:spPr>
          <a:xfrm>
            <a:off x="5119687" y="7109308"/>
            <a:ext cx="993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USER</a:t>
            </a:r>
            <a:endParaRPr lang="ko-KR" altLang="en-US" sz="1100" b="1" dirty="0"/>
          </a:p>
        </p:txBody>
      </p:sp>
      <p:pic>
        <p:nvPicPr>
          <p:cNvPr id="10248" name="Picture 8" descr="스마트 폰 - 무료 과학 기술개 아이콘">
            <a:extLst>
              <a:ext uri="{FF2B5EF4-FFF2-40B4-BE49-F238E27FC236}">
                <a16:creationId xmlns:a16="http://schemas.microsoft.com/office/drawing/2014/main" id="{C99F50DC-3FCF-AD84-64B6-A8F805C7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19" y="521676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116D36-E095-EB82-7FD0-1F65B9E4665F}"/>
              </a:ext>
            </a:extLst>
          </p:cNvPr>
          <p:cNvCxnSpPr>
            <a:stCxn id="16" idx="0"/>
            <a:endCxn id="10248" idx="2"/>
          </p:cNvCxnSpPr>
          <p:nvPr/>
        </p:nvCxnSpPr>
        <p:spPr>
          <a:xfrm flipV="1">
            <a:off x="5348287" y="5826367"/>
            <a:ext cx="5032" cy="545858"/>
          </a:xfrm>
          <a:prstGeom prst="straightConnector1">
            <a:avLst/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CFBA8D-2EBF-2767-5B04-1BB16BABCB13}"/>
              </a:ext>
            </a:extLst>
          </p:cNvPr>
          <p:cNvSpPr txBox="1"/>
          <p:nvPr/>
        </p:nvSpPr>
        <p:spPr>
          <a:xfrm>
            <a:off x="3903852" y="6105093"/>
            <a:ext cx="1707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움직임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신체정보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식단사진 </a:t>
            </a:r>
            <a:r>
              <a:rPr lang="en-US" altLang="ko-KR" sz="1100" b="1" dirty="0"/>
              <a:t>data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03CBA4-D7F2-7DAC-62CD-D40F5BBB0127}"/>
              </a:ext>
            </a:extLst>
          </p:cNvPr>
          <p:cNvSpPr txBox="1"/>
          <p:nvPr/>
        </p:nvSpPr>
        <p:spPr>
          <a:xfrm>
            <a:off x="5459108" y="5416666"/>
            <a:ext cx="69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눈바디</a:t>
            </a:r>
            <a:endParaRPr lang="ko-KR" altLang="en-US" sz="1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EB39242-38ED-F579-7003-0DE92E5C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14" y="3973733"/>
            <a:ext cx="993971" cy="9939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6A06206-96CA-B248-E57C-9ADF12D2C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137" y="3659161"/>
            <a:ext cx="1036297" cy="811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9A65E5-4BCD-149A-4B78-AAF1B10F7407}"/>
              </a:ext>
            </a:extLst>
          </p:cNvPr>
          <p:cNvCxnSpPr>
            <a:stCxn id="10248" idx="0"/>
            <a:endCxn id="27" idx="2"/>
          </p:cNvCxnSpPr>
          <p:nvPr/>
        </p:nvCxnSpPr>
        <p:spPr>
          <a:xfrm flipH="1" flipV="1">
            <a:off x="5348286" y="4470719"/>
            <a:ext cx="5033" cy="746048"/>
          </a:xfrm>
          <a:prstGeom prst="straightConnector1">
            <a:avLst/>
          </a:prstGeom>
          <a:ln w="158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808702-1239-1825-3AE2-D833994EFB2C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348286" y="2473566"/>
            <a:ext cx="1" cy="118559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A08596-10B2-F525-A3D2-AB30F3005E60}"/>
              </a:ext>
            </a:extLst>
          </p:cNvPr>
          <p:cNvSpPr txBox="1"/>
          <p:nvPr/>
        </p:nvSpPr>
        <p:spPr>
          <a:xfrm>
            <a:off x="5459108" y="2962732"/>
            <a:ext cx="955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칼로리</a:t>
            </a:r>
            <a:r>
              <a:rPr lang="en-US" altLang="ko-KR" sz="1200" b="1" dirty="0"/>
              <a:t>data</a:t>
            </a:r>
            <a:endParaRPr lang="ko-KR" altLang="en-US" sz="1200" b="1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1FC1D29-3F0F-7441-B046-92928DE6E2EE}"/>
              </a:ext>
            </a:extLst>
          </p:cNvPr>
          <p:cNvCxnSpPr>
            <a:stCxn id="10248" idx="1"/>
            <a:endCxn id="26" idx="2"/>
          </p:cNvCxnSpPr>
          <p:nvPr/>
        </p:nvCxnSpPr>
        <p:spPr>
          <a:xfrm rot="10800000">
            <a:off x="2184301" y="4967705"/>
            <a:ext cx="2864219" cy="553863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4A8B003-3577-F858-6E46-CE49199EAD79}"/>
              </a:ext>
            </a:extLst>
          </p:cNvPr>
          <p:cNvSpPr txBox="1"/>
          <p:nvPr/>
        </p:nvSpPr>
        <p:spPr>
          <a:xfrm>
            <a:off x="2840925" y="5188994"/>
            <a:ext cx="173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사용자의 움직임</a:t>
            </a:r>
            <a:r>
              <a:rPr lang="en-US" altLang="ko-KR" sz="1200" b="1" dirty="0"/>
              <a:t>data</a:t>
            </a:r>
            <a:endParaRPr lang="ko-KR" altLang="en-US" sz="1200" b="1" dirty="0"/>
          </a:p>
        </p:txBody>
      </p:sp>
      <p:pic>
        <p:nvPicPr>
          <p:cNvPr id="41" name="Picture 2" descr="파일의, 유형, db 아이콘 에 vscode">
            <a:extLst>
              <a:ext uri="{FF2B5EF4-FFF2-40B4-BE49-F238E27FC236}">
                <a16:creationId xmlns:a16="http://schemas.microsoft.com/office/drawing/2014/main" id="{709FA9FC-1A74-3EB3-7E24-EB78A31E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54" y="20113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7DD77-75EB-62D9-D600-162B6DCA89C8}"/>
              </a:ext>
            </a:extLst>
          </p:cNvPr>
          <p:cNvSpPr txBox="1"/>
          <p:nvPr/>
        </p:nvSpPr>
        <p:spPr>
          <a:xfrm>
            <a:off x="2789670" y="2633366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운동 영상 관절</a:t>
            </a:r>
            <a:r>
              <a:rPr lang="en-US" altLang="ko-KR" sz="1100" b="1" dirty="0"/>
              <a:t> DB</a:t>
            </a:r>
            <a:endParaRPr lang="ko-KR" altLang="en-US" sz="11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143436-92EF-4B47-64E3-B28B0F1FACF2}"/>
              </a:ext>
            </a:extLst>
          </p:cNvPr>
          <p:cNvCxnSpPr>
            <a:stCxn id="7" idx="3"/>
            <a:endCxn id="41" idx="1"/>
          </p:cNvCxnSpPr>
          <p:nvPr/>
        </p:nvCxnSpPr>
        <p:spPr>
          <a:xfrm>
            <a:off x="2507304" y="2383171"/>
            <a:ext cx="534650" cy="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54FE81C-D3C6-B49A-76A8-024850248554}"/>
              </a:ext>
            </a:extLst>
          </p:cNvPr>
          <p:cNvCxnSpPr>
            <a:stCxn id="41" idx="3"/>
            <a:endCxn id="8" idx="1"/>
          </p:cNvCxnSpPr>
          <p:nvPr/>
        </p:nvCxnSpPr>
        <p:spPr>
          <a:xfrm flipV="1">
            <a:off x="3803954" y="2105025"/>
            <a:ext cx="1150767" cy="2873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79202CA-9645-6725-5D74-3310247CFEDB}"/>
              </a:ext>
            </a:extLst>
          </p:cNvPr>
          <p:cNvSpPr txBox="1"/>
          <p:nvPr/>
        </p:nvSpPr>
        <p:spPr>
          <a:xfrm>
            <a:off x="3652803" y="1791818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영상 관절</a:t>
            </a:r>
            <a:r>
              <a:rPr lang="en-US" altLang="ko-KR" sz="1100" b="1" dirty="0"/>
              <a:t> </a:t>
            </a:r>
            <a:r>
              <a:rPr lang="ko-KR" altLang="en-US" sz="1100" b="1" dirty="0" err="1"/>
              <a:t>좌표값</a:t>
            </a:r>
            <a:endParaRPr lang="ko-KR" altLang="en-US" sz="1100" b="1" dirty="0"/>
          </a:p>
        </p:txBody>
      </p:sp>
      <p:pic>
        <p:nvPicPr>
          <p:cNvPr id="52" name="Picture 2" descr="파일의, 유형, db 아이콘 에 vscode">
            <a:extLst>
              <a:ext uri="{FF2B5EF4-FFF2-40B4-BE49-F238E27FC236}">
                <a16:creationId xmlns:a16="http://schemas.microsoft.com/office/drawing/2014/main" id="{412FF898-E018-1B68-C26F-0F61D18FC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911" y="288935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099C54-E69A-B95C-D84B-5C91191CABA1}"/>
              </a:ext>
            </a:extLst>
          </p:cNvPr>
          <p:cNvSpPr txBox="1"/>
          <p:nvPr/>
        </p:nvSpPr>
        <p:spPr>
          <a:xfrm>
            <a:off x="2817627" y="3511352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사용자 관절</a:t>
            </a:r>
            <a:r>
              <a:rPr lang="en-US" altLang="ko-KR" sz="1100" b="1" dirty="0"/>
              <a:t> DB</a:t>
            </a:r>
            <a:endParaRPr lang="ko-KR" altLang="en-US" sz="1100" b="1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EA371DD-31F2-D220-F8C5-165DA4F9FD23}"/>
              </a:ext>
            </a:extLst>
          </p:cNvPr>
          <p:cNvCxnSpPr>
            <a:stCxn id="26" idx="0"/>
            <a:endCxn id="52" idx="1"/>
          </p:cNvCxnSpPr>
          <p:nvPr/>
        </p:nvCxnSpPr>
        <p:spPr>
          <a:xfrm rot="5400000" flipH="1" flipV="1">
            <a:off x="2275414" y="3179237"/>
            <a:ext cx="703382" cy="885611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24D134E-17EF-C57A-0EFA-DAC9E32DD308}"/>
              </a:ext>
            </a:extLst>
          </p:cNvPr>
          <p:cNvCxnSpPr>
            <a:stCxn id="52" idx="3"/>
          </p:cNvCxnSpPr>
          <p:nvPr/>
        </p:nvCxnSpPr>
        <p:spPr>
          <a:xfrm flipV="1">
            <a:off x="3831911" y="2514540"/>
            <a:ext cx="1287776" cy="755811"/>
          </a:xfrm>
          <a:prstGeom prst="bentConnector3">
            <a:avLst>
              <a:gd name="adj1" fmla="val 100618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ADDD3F5-3851-8B8B-1EB2-61B161AAECA7}"/>
              </a:ext>
            </a:extLst>
          </p:cNvPr>
          <p:cNvSpPr txBox="1"/>
          <p:nvPr/>
        </p:nvSpPr>
        <p:spPr>
          <a:xfrm>
            <a:off x="3834513" y="2922078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사용자 관절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 err="1"/>
              <a:t>좌표값</a:t>
            </a:r>
            <a:endParaRPr lang="ko-KR" altLang="en-US" sz="1100" b="1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74675DA-6EA7-3620-BA99-0D081BA4F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078" y="1736482"/>
            <a:ext cx="930567" cy="7370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960" name="연결선: 꺾임 959">
            <a:extLst>
              <a:ext uri="{FF2B5EF4-FFF2-40B4-BE49-F238E27FC236}">
                <a16:creationId xmlns:a16="http://schemas.microsoft.com/office/drawing/2014/main" id="{716C9B39-9646-26A9-331C-67728367C090}"/>
              </a:ext>
            </a:extLst>
          </p:cNvPr>
          <p:cNvCxnSpPr>
            <a:stCxn id="8" idx="3"/>
            <a:endCxn id="62" idx="1"/>
          </p:cNvCxnSpPr>
          <p:nvPr/>
        </p:nvCxnSpPr>
        <p:spPr>
          <a:xfrm flipV="1">
            <a:off x="5741853" y="2105024"/>
            <a:ext cx="2207225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2" name="TextBox 961">
            <a:extLst>
              <a:ext uri="{FF2B5EF4-FFF2-40B4-BE49-F238E27FC236}">
                <a16:creationId xmlns:a16="http://schemas.microsoft.com/office/drawing/2014/main" id="{70C7F15D-A93A-8099-E934-B4C8ED8F9A8C}"/>
              </a:ext>
            </a:extLst>
          </p:cNvPr>
          <p:cNvSpPr txBox="1"/>
          <p:nvPr/>
        </p:nvSpPr>
        <p:spPr>
          <a:xfrm>
            <a:off x="6188661" y="1774646"/>
            <a:ext cx="137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식단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운동리스트</a:t>
            </a:r>
          </a:p>
        </p:txBody>
      </p:sp>
      <p:cxnSp>
        <p:nvCxnSpPr>
          <p:cNvPr id="964" name="연결선: 꺾임 963">
            <a:extLst>
              <a:ext uri="{FF2B5EF4-FFF2-40B4-BE49-F238E27FC236}">
                <a16:creationId xmlns:a16="http://schemas.microsoft.com/office/drawing/2014/main" id="{9C1500A4-D968-FA64-D5DC-31C3A1439340}"/>
              </a:ext>
            </a:extLst>
          </p:cNvPr>
          <p:cNvCxnSpPr>
            <a:stCxn id="62" idx="3"/>
            <a:endCxn id="16" idx="3"/>
          </p:cNvCxnSpPr>
          <p:nvPr/>
        </p:nvCxnSpPr>
        <p:spPr>
          <a:xfrm flipH="1">
            <a:off x="5971554" y="2105024"/>
            <a:ext cx="2908091" cy="4672980"/>
          </a:xfrm>
          <a:prstGeom prst="bentConnector3">
            <a:avLst>
              <a:gd name="adj1" fmla="val -33701"/>
            </a:avLst>
          </a:prstGeom>
          <a:ln w="158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6" name="TextBox 965">
            <a:extLst>
              <a:ext uri="{FF2B5EF4-FFF2-40B4-BE49-F238E27FC236}">
                <a16:creationId xmlns:a16="http://schemas.microsoft.com/office/drawing/2014/main" id="{92A9CA19-5BEA-D1CC-014E-9856DB0C2B83}"/>
              </a:ext>
            </a:extLst>
          </p:cNvPr>
          <p:cNvSpPr txBox="1"/>
          <p:nvPr/>
        </p:nvSpPr>
        <p:spPr>
          <a:xfrm>
            <a:off x="7043871" y="6832309"/>
            <a:ext cx="2190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식단추천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운동추천</a:t>
            </a:r>
          </a:p>
        </p:txBody>
      </p:sp>
      <p:pic>
        <p:nvPicPr>
          <p:cNvPr id="967" name="그림 966">
            <a:extLst>
              <a:ext uri="{FF2B5EF4-FFF2-40B4-BE49-F238E27FC236}">
                <a16:creationId xmlns:a16="http://schemas.microsoft.com/office/drawing/2014/main" id="{E96F6BC5-1A14-10CD-A934-39E76C6DE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3347" y="5178979"/>
            <a:ext cx="930567" cy="75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69" name="연결선: 꺾임 968">
            <a:extLst>
              <a:ext uri="{FF2B5EF4-FFF2-40B4-BE49-F238E27FC236}">
                <a16:creationId xmlns:a16="http://schemas.microsoft.com/office/drawing/2014/main" id="{DF5A31B6-A92D-126D-90DB-F3417C0B88D6}"/>
              </a:ext>
            </a:extLst>
          </p:cNvPr>
          <p:cNvCxnSpPr>
            <a:cxnSpLocks/>
            <a:stCxn id="25" idx="3"/>
            <a:endCxn id="967" idx="1"/>
          </p:cNvCxnSpPr>
          <p:nvPr/>
        </p:nvCxnSpPr>
        <p:spPr>
          <a:xfrm flipV="1">
            <a:off x="6152441" y="5555165"/>
            <a:ext cx="1460906" cy="1"/>
          </a:xfrm>
          <a:prstGeom prst="bentConnector3">
            <a:avLst>
              <a:gd name="adj1" fmla="val 50000"/>
            </a:avLst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6" name="TextBox 975">
            <a:extLst>
              <a:ext uri="{FF2B5EF4-FFF2-40B4-BE49-F238E27FC236}">
                <a16:creationId xmlns:a16="http://schemas.microsoft.com/office/drawing/2014/main" id="{7A503934-9DD2-060E-5180-AA54268C2727}"/>
              </a:ext>
            </a:extLst>
          </p:cNvPr>
          <p:cNvSpPr txBox="1"/>
          <p:nvPr/>
        </p:nvSpPr>
        <p:spPr>
          <a:xfrm>
            <a:off x="6074025" y="5232792"/>
            <a:ext cx="173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사용자의 신체정보</a:t>
            </a:r>
          </a:p>
        </p:txBody>
      </p:sp>
      <p:pic>
        <p:nvPicPr>
          <p:cNvPr id="978" name="Picture 2" descr="파일의, 유형, db 아이콘 에 vscode">
            <a:extLst>
              <a:ext uri="{FF2B5EF4-FFF2-40B4-BE49-F238E27FC236}">
                <a16:creationId xmlns:a16="http://schemas.microsoft.com/office/drawing/2014/main" id="{80681DA6-05C6-61B5-19BB-DB75AA44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79" y="3691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9" name="TextBox 978">
            <a:extLst>
              <a:ext uri="{FF2B5EF4-FFF2-40B4-BE49-F238E27FC236}">
                <a16:creationId xmlns:a16="http://schemas.microsoft.com/office/drawing/2014/main" id="{7ECC83BD-B71C-9BDA-E4E5-4FAF86DB9DA5}"/>
              </a:ext>
            </a:extLst>
          </p:cNvPr>
          <p:cNvSpPr txBox="1"/>
          <p:nvPr/>
        </p:nvSpPr>
        <p:spPr>
          <a:xfrm>
            <a:off x="7386196" y="4348309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칼로리 필요량 </a:t>
            </a:r>
            <a:r>
              <a:rPr lang="en-US" altLang="ko-KR" sz="1100" b="1" dirty="0"/>
              <a:t>DB</a:t>
            </a:r>
            <a:endParaRPr lang="ko-KR" altLang="en-US" sz="1100" b="1" dirty="0"/>
          </a:p>
        </p:txBody>
      </p:sp>
      <p:cxnSp>
        <p:nvCxnSpPr>
          <p:cNvPr id="981" name="연결선: 꺾임 980">
            <a:extLst>
              <a:ext uri="{FF2B5EF4-FFF2-40B4-BE49-F238E27FC236}">
                <a16:creationId xmlns:a16="http://schemas.microsoft.com/office/drawing/2014/main" id="{22A487DA-7BE0-5B75-E2EF-84BBFC7DD3CD}"/>
              </a:ext>
            </a:extLst>
          </p:cNvPr>
          <p:cNvCxnSpPr>
            <a:stCxn id="967" idx="0"/>
            <a:endCxn id="979" idx="2"/>
          </p:cNvCxnSpPr>
          <p:nvPr/>
        </p:nvCxnSpPr>
        <p:spPr>
          <a:xfrm rot="16200000" flipV="1">
            <a:off x="7790784" y="4891132"/>
            <a:ext cx="569060" cy="6634"/>
          </a:xfrm>
          <a:prstGeom prst="bent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연결선: 꺾임 983">
            <a:extLst>
              <a:ext uri="{FF2B5EF4-FFF2-40B4-BE49-F238E27FC236}">
                <a16:creationId xmlns:a16="http://schemas.microsoft.com/office/drawing/2014/main" id="{2D1E8B02-C86B-CB0F-D3A7-60B4A119248C}"/>
              </a:ext>
            </a:extLst>
          </p:cNvPr>
          <p:cNvCxnSpPr>
            <a:cxnSpLocks/>
            <a:stCxn id="978" idx="1"/>
          </p:cNvCxnSpPr>
          <p:nvPr/>
        </p:nvCxnSpPr>
        <p:spPr>
          <a:xfrm rot="10800000">
            <a:off x="5805779" y="2372162"/>
            <a:ext cx="1832701" cy="1700039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7" name="TextBox 986">
            <a:extLst>
              <a:ext uri="{FF2B5EF4-FFF2-40B4-BE49-F238E27FC236}">
                <a16:creationId xmlns:a16="http://schemas.microsoft.com/office/drawing/2014/main" id="{A0749920-8DD1-38A9-4F4D-B80DC840EDB8}"/>
              </a:ext>
            </a:extLst>
          </p:cNvPr>
          <p:cNvSpPr txBox="1"/>
          <p:nvPr/>
        </p:nvSpPr>
        <p:spPr>
          <a:xfrm>
            <a:off x="6740353" y="3005482"/>
            <a:ext cx="1516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칼로리 필요량 </a:t>
            </a:r>
            <a:r>
              <a:rPr lang="en-US" altLang="ko-KR" sz="1200" b="1" dirty="0"/>
              <a:t>Data</a:t>
            </a:r>
            <a:endParaRPr lang="ko-KR" altLang="en-US" sz="1200" b="1" dirty="0"/>
          </a:p>
        </p:txBody>
      </p:sp>
      <p:cxnSp>
        <p:nvCxnSpPr>
          <p:cNvPr id="989" name="연결선: 꺾임 988">
            <a:extLst>
              <a:ext uri="{FF2B5EF4-FFF2-40B4-BE49-F238E27FC236}">
                <a16:creationId xmlns:a16="http://schemas.microsoft.com/office/drawing/2014/main" id="{00139E9A-9F4C-7A5A-2E6D-F97CD83E7F64}"/>
              </a:ext>
            </a:extLst>
          </p:cNvPr>
          <p:cNvCxnSpPr>
            <a:endCxn id="16" idx="1"/>
          </p:cNvCxnSpPr>
          <p:nvPr/>
        </p:nvCxnSpPr>
        <p:spPr>
          <a:xfrm rot="5400000">
            <a:off x="2647508" y="3813994"/>
            <a:ext cx="5041522" cy="886499"/>
          </a:xfrm>
          <a:prstGeom prst="bentConnector4">
            <a:avLst>
              <a:gd name="adj1" fmla="val -23341"/>
              <a:gd name="adj2" fmla="val 579227"/>
            </a:avLst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TextBox 992">
            <a:extLst>
              <a:ext uri="{FF2B5EF4-FFF2-40B4-BE49-F238E27FC236}">
                <a16:creationId xmlns:a16="http://schemas.microsoft.com/office/drawing/2014/main" id="{49F691DE-D168-A3C5-9D55-255FE6C3655B}"/>
              </a:ext>
            </a:extLst>
          </p:cNvPr>
          <p:cNvSpPr txBox="1"/>
          <p:nvPr/>
        </p:nvSpPr>
        <p:spPr>
          <a:xfrm>
            <a:off x="1462086" y="6906783"/>
            <a:ext cx="2190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자세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423913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250125" y="274787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DFD</a:t>
            </a:r>
            <a:endParaRPr lang="ko-KR" altLang="en-US" sz="1600" dirty="0"/>
          </a:p>
        </p:txBody>
      </p:sp>
      <p:pic>
        <p:nvPicPr>
          <p:cNvPr id="9218" name="Picture 2" descr="DFD_오픈소스">
            <a:extLst>
              <a:ext uri="{FF2B5EF4-FFF2-40B4-BE49-F238E27FC236}">
                <a16:creationId xmlns:a16="http://schemas.microsoft.com/office/drawing/2014/main" id="{763727EC-9121-A3DE-A165-C02726FA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4" y="1190625"/>
            <a:ext cx="9720761" cy="546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99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4738687" y="351981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8118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5CC3AD-2308-7174-5327-36F27A85FD30}"/>
              </a:ext>
            </a:extLst>
          </p:cNvPr>
          <p:cNvSpPr/>
          <p:nvPr/>
        </p:nvSpPr>
        <p:spPr>
          <a:xfrm>
            <a:off x="0" y="0"/>
            <a:ext cx="10696575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35720-5E7E-C364-8B6A-38D5BB771E2E}"/>
              </a:ext>
            </a:extLst>
          </p:cNvPr>
          <p:cNvSpPr txBox="1"/>
          <p:nvPr/>
        </p:nvSpPr>
        <p:spPr>
          <a:xfrm>
            <a:off x="319087" y="20002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추진배경</a:t>
            </a:r>
            <a:endParaRPr kumimoji="1"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옥외설치물, 밤, 어두운, 별이(가) 표시된 사진&#10;&#10;자동 생성된 설명">
            <a:extLst>
              <a:ext uri="{FF2B5EF4-FFF2-40B4-BE49-F238E27FC236}">
                <a16:creationId xmlns:a16="http://schemas.microsoft.com/office/drawing/2014/main" id="{FE35760D-0088-9CC5-9F3F-43C251239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1343025"/>
            <a:ext cx="9144000" cy="5257800"/>
          </a:xfrm>
          <a:prstGeom prst="rect">
            <a:avLst/>
          </a:prstGeom>
        </p:spPr>
      </p:pic>
      <p:pic>
        <p:nvPicPr>
          <p:cNvPr id="11" name="그림 10" descr="텍스트, 음료, 닫기이(가) 표시된 사진&#10;&#10;자동 생성된 설명">
            <a:extLst>
              <a:ext uri="{FF2B5EF4-FFF2-40B4-BE49-F238E27FC236}">
                <a16:creationId xmlns:a16="http://schemas.microsoft.com/office/drawing/2014/main" id="{8E54BBE6-88AA-EDCC-36E2-9C361B20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2" y="2943225"/>
            <a:ext cx="2262269" cy="35129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812E6D-A8E1-C18C-9E0E-3BC2912A5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5003">
            <a:off x="2232273" y="895246"/>
            <a:ext cx="6232025" cy="61533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9949DA-9483-EC50-34F3-E5AE6BC8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5" y="1683688"/>
            <a:ext cx="6648449" cy="45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2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9D2254DA-E7CE-B6C8-633E-15A7FD8A3599}"/>
              </a:ext>
            </a:extLst>
          </p:cNvPr>
          <p:cNvGrpSpPr/>
          <p:nvPr/>
        </p:nvGrpSpPr>
        <p:grpSpPr>
          <a:xfrm>
            <a:off x="-122226" y="732809"/>
            <a:ext cx="1885826" cy="6118567"/>
            <a:chOff x="-122226" y="732809"/>
            <a:chExt cx="1885826" cy="6118567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E223066E-E4BA-3B40-4156-42577441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2226" y="732809"/>
              <a:ext cx="1885826" cy="611856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135720-5E7E-C364-8B6A-38D5BB771E2E}"/>
              </a:ext>
            </a:extLst>
          </p:cNvPr>
          <p:cNvSpPr txBox="1"/>
          <p:nvPr/>
        </p:nvSpPr>
        <p:spPr>
          <a:xfrm>
            <a:off x="319087" y="20002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ko-KR" altLang="en-US" b="1" dirty="0"/>
              <a:t>추진배경</a:t>
            </a:r>
            <a:endParaRPr kumimoji="1" lang="en-US" altLang="ko-K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9949DA-9483-EC50-34F3-E5AE6BC8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00" y="746907"/>
            <a:ext cx="6648449" cy="45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45DA-7866-46CD-6BE4-2E4C8EA6B179}"/>
              </a:ext>
            </a:extLst>
          </p:cNvPr>
          <p:cNvSpPr txBox="1"/>
          <p:nvPr/>
        </p:nvSpPr>
        <p:spPr>
          <a:xfrm>
            <a:off x="1995487" y="5534025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온라인 판매</a:t>
            </a:r>
            <a:endParaRPr lang="en-US" altLang="ko-KR" sz="2000" b="1" dirty="0"/>
          </a:p>
          <a:p>
            <a:r>
              <a:rPr lang="ko-KR" altLang="en-US" sz="2000" b="1" dirty="0"/>
              <a:t>  콜라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개중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개가 </a:t>
            </a:r>
            <a:r>
              <a:rPr lang="ko-KR" altLang="en-US" sz="2000" b="1" dirty="0" err="1"/>
              <a:t>제로콜라</a:t>
            </a:r>
            <a:r>
              <a:rPr lang="en-US" altLang="ko-KR" sz="2000" b="1" dirty="0"/>
              <a:t>!!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5A6E2-F25B-082A-413A-6AD33BB257A3}"/>
              </a:ext>
            </a:extLst>
          </p:cNvPr>
          <p:cNvSpPr txBox="1"/>
          <p:nvPr/>
        </p:nvSpPr>
        <p:spPr>
          <a:xfrm>
            <a:off x="1995487" y="629602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 err="1"/>
              <a:t>노칼로리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건강 식품 열풍</a:t>
            </a:r>
          </a:p>
        </p:txBody>
      </p:sp>
    </p:spTree>
    <p:extLst>
      <p:ext uri="{BB962C8B-B14F-4D97-AF65-F5344CB8AC3E}">
        <p14:creationId xmlns:p14="http://schemas.microsoft.com/office/powerpoint/2010/main" val="11818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887" y="743655"/>
            <a:ext cx="9570010" cy="4469944"/>
            <a:chOff x="-4221723" y="1340033"/>
            <a:chExt cx="9570010" cy="44699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21723" y="1340033"/>
              <a:ext cx="9570010" cy="4469944"/>
            </a:xfrm>
            <a:prstGeom prst="rect">
              <a:avLst/>
            </a:prstGeom>
          </p:spPr>
        </p:pic>
      </p:grp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0BFE1143-8E20-504D-4A4F-E630ABC1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" y="1724025"/>
            <a:ext cx="6159948" cy="4312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B185F-BE24-94B6-9924-0A84223348F7}"/>
              </a:ext>
            </a:extLst>
          </p:cNvPr>
          <p:cNvSpPr txBox="1"/>
          <p:nvPr/>
        </p:nvSpPr>
        <p:spPr>
          <a:xfrm>
            <a:off x="226694" y="61684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 출처 </a:t>
            </a:r>
            <a:r>
              <a:rPr lang="en-US" altLang="ko-KR" sz="1400" dirty="0"/>
              <a:t>: </a:t>
            </a:r>
            <a:r>
              <a:rPr kumimoji="1" lang="ko-KR" altLang="en-US" sz="1400" dirty="0"/>
              <a:t>한국 문화 정보원</a:t>
            </a:r>
            <a:endParaRPr kumimoji="1" lang="ko-Kore-KR" altLang="en-US" sz="14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61AC9-9FD7-900B-AFC9-3F5A79C6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1478487"/>
            <a:ext cx="4152900" cy="1114425"/>
          </a:xfrm>
          <a:prstGeom prst="rect">
            <a:avLst/>
          </a:prstGeom>
        </p:spPr>
      </p:pic>
      <p:pic>
        <p:nvPicPr>
          <p:cNvPr id="11" name="Picture 2" descr="빡빡이 아저씨'의 피지컬갤러리 &lt; 엔터테인먼트 &lt; 소셜 &lt; 기사본문 - 뉴스로드">
            <a:extLst>
              <a:ext uri="{FF2B5EF4-FFF2-40B4-BE49-F238E27FC236}">
                <a16:creationId xmlns:a16="http://schemas.microsoft.com/office/drawing/2014/main" id="{7FCA58FE-8562-9D66-3E98-BEDAB06A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43" y="2578815"/>
            <a:ext cx="3992002" cy="11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32C3F1-3364-46B2-47A5-A42060E98CC6}"/>
              </a:ext>
            </a:extLst>
          </p:cNvPr>
          <p:cNvSpPr txBox="1"/>
          <p:nvPr/>
        </p:nvSpPr>
        <p:spPr>
          <a:xfrm>
            <a:off x="250125" y="27478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추진배경</a:t>
            </a:r>
          </a:p>
        </p:txBody>
      </p:sp>
      <p:pic>
        <p:nvPicPr>
          <p:cNvPr id="1028" name="Picture 4" descr="헬스장 PT중 부상, 헬스장 손해배상책임">
            <a:extLst>
              <a:ext uri="{FF2B5EF4-FFF2-40B4-BE49-F238E27FC236}">
                <a16:creationId xmlns:a16="http://schemas.microsoft.com/office/drawing/2014/main" id="{365A0F57-A283-EA20-C07C-3AD04CB1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10" y="4304694"/>
            <a:ext cx="2923553" cy="1949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5 Reasons You Can't Stick With an Exercise Routine | Fitness | MyFitnessPal">
            <a:extLst>
              <a:ext uri="{FF2B5EF4-FFF2-40B4-BE49-F238E27FC236}">
                <a16:creationId xmlns:a16="http://schemas.microsoft.com/office/drawing/2014/main" id="{88EE3203-AC0B-DE16-F1D5-73CB9465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7" y="1081087"/>
            <a:ext cx="2946400" cy="2209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4F67463-294B-E1C6-CBFA-FC92B19DF13F}"/>
              </a:ext>
            </a:extLst>
          </p:cNvPr>
          <p:cNvGrpSpPr/>
          <p:nvPr/>
        </p:nvGrpSpPr>
        <p:grpSpPr>
          <a:xfrm>
            <a:off x="379413" y="962025"/>
            <a:ext cx="2447925" cy="2447925"/>
            <a:chOff x="776287" y="2028825"/>
            <a:chExt cx="2447925" cy="2447925"/>
          </a:xfrm>
        </p:grpSpPr>
        <p:pic>
          <p:nvPicPr>
            <p:cNvPr id="3080" name="Picture 8" descr="아령 일러스트와 함께 운동을하는 남자 | 프리미엄 벡터">
              <a:extLst>
                <a:ext uri="{FF2B5EF4-FFF2-40B4-BE49-F238E27FC236}">
                  <a16:creationId xmlns:a16="http://schemas.microsoft.com/office/drawing/2014/main" id="{44018B0B-1898-59CB-4B6A-32B2A47EC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7" y="2028825"/>
              <a:ext cx="2447925" cy="244792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45775B-2C22-522A-4DE2-65597E3F0B58}"/>
                </a:ext>
              </a:extLst>
            </p:cNvPr>
            <p:cNvSpPr txBox="1"/>
            <p:nvPr/>
          </p:nvSpPr>
          <p:spPr>
            <a:xfrm rot="1310370">
              <a:off x="2189241" y="246210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pic>
        <p:nvPicPr>
          <p:cNvPr id="3082" name="Picture 10" descr="단백질을 충분히 먹지 않을 때, 일어나는 변화 4 - 코메디닷컴">
            <a:extLst>
              <a:ext uri="{FF2B5EF4-FFF2-40B4-BE49-F238E27FC236}">
                <a16:creationId xmlns:a16="http://schemas.microsoft.com/office/drawing/2014/main" id="{5E645E10-6316-3780-F2CD-7FAEF216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6" y="1038224"/>
            <a:ext cx="3006726" cy="2295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D5EB21-3C2D-4F8D-E405-710BEB9200CC}"/>
              </a:ext>
            </a:extLst>
          </p:cNvPr>
          <p:cNvSpPr/>
          <p:nvPr/>
        </p:nvSpPr>
        <p:spPr>
          <a:xfrm>
            <a:off x="3918158" y="3696428"/>
            <a:ext cx="2623929" cy="3578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오늘은 무슨 운동을 하지</a:t>
            </a:r>
            <a:r>
              <a:rPr kumimoji="1" lang="en-US" altLang="ko-KR" sz="1000" dirty="0"/>
              <a:t>?</a:t>
            </a:r>
            <a:endParaRPr kumimoji="1" lang="ko-Kore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4EE3E0-99D3-CB40-8336-46E106A87544}"/>
              </a:ext>
            </a:extLst>
          </p:cNvPr>
          <p:cNvSpPr/>
          <p:nvPr/>
        </p:nvSpPr>
        <p:spPr>
          <a:xfrm>
            <a:off x="7802562" y="3695078"/>
            <a:ext cx="2514600" cy="3578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나에게 맞는 식단법은 무엇일까</a:t>
            </a:r>
            <a:r>
              <a:rPr kumimoji="1" lang="en-US" altLang="ko-KR" sz="1000" dirty="0"/>
              <a:t>?</a:t>
            </a:r>
            <a:endParaRPr kumimoji="1" lang="ko-Kore-KR" altLang="en-US" sz="10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D8D832A-EFD5-C130-0FAB-48FA54EECB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4165" y="2972303"/>
            <a:ext cx="1403588" cy="3567456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CF8BCE-FFBD-3018-A1E0-644BA676D692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6387981" y="2784594"/>
            <a:ext cx="1403588" cy="3940175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B8B9A65-E248-B38A-59D5-7891235271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230123" y="4054237"/>
            <a:ext cx="0" cy="21655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C3ECC-D903-F280-2C2E-3B8A8D42CF9A}"/>
              </a:ext>
            </a:extLst>
          </p:cNvPr>
          <p:cNvSpPr/>
          <p:nvPr/>
        </p:nvSpPr>
        <p:spPr>
          <a:xfrm>
            <a:off x="2173367" y="6219825"/>
            <a:ext cx="6629400" cy="1173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 알맞은 운동과 식단을 추천해주는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은 없을까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D29A7-2427-0659-09DB-19CA851AEA9B}"/>
              </a:ext>
            </a:extLst>
          </p:cNvPr>
          <p:cNvSpPr txBox="1"/>
          <p:nvPr/>
        </p:nvSpPr>
        <p:spPr>
          <a:xfrm>
            <a:off x="250125" y="27478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추진배경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0F2978-C7F9-4641-EF04-4FCC8B6D10DB}"/>
              </a:ext>
            </a:extLst>
          </p:cNvPr>
          <p:cNvSpPr/>
          <p:nvPr/>
        </p:nvSpPr>
        <p:spPr>
          <a:xfrm>
            <a:off x="345515" y="3696426"/>
            <a:ext cx="2623929" cy="3578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dirty="0">
                <a:solidFill>
                  <a:schemeClr val="tx1"/>
                </a:solidFill>
              </a:rPr>
              <a:t>내가</a:t>
            </a:r>
            <a:r>
              <a:rPr kumimoji="1" lang="ko-KR" altLang="en-US" sz="1000">
                <a:solidFill>
                  <a:schemeClr val="tx1"/>
                </a:solidFill>
              </a:rPr>
              <a:t> 동작을 맞게 수행하고 있는건가</a:t>
            </a:r>
            <a:r>
              <a:rPr kumimoji="1" lang="en-US" altLang="ko-KR" sz="1000" dirty="0">
                <a:solidFill>
                  <a:schemeClr val="tx1"/>
                </a:solidFill>
              </a:rPr>
              <a:t>?</a:t>
            </a:r>
            <a:endParaRPr kumimoji="1" lang="ko-Kore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7136" y="821217"/>
            <a:ext cx="6283452" cy="6078460"/>
            <a:chOff x="4470832" y="772917"/>
            <a:chExt cx="6283452" cy="6078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832" y="772917"/>
              <a:ext cx="6283452" cy="6078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160" y="2624036"/>
            <a:ext cx="787660" cy="288771"/>
            <a:chOff x="1333160" y="2624036"/>
            <a:chExt cx="787660" cy="28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160" y="2624036"/>
              <a:ext cx="787660" cy="288771"/>
            </a:xfrm>
            <a:prstGeom prst="rect">
              <a:avLst/>
            </a:prstGeom>
          </p:spPr>
        </p:pic>
      </p:grp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3083E1E0-2F47-5880-B302-9107D1C8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04" y="822360"/>
            <a:ext cx="4649718" cy="360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285A1-56EF-09F8-2A49-B06DD381A97C}"/>
              </a:ext>
            </a:extLst>
          </p:cNvPr>
          <p:cNvSpPr txBox="1"/>
          <p:nvPr/>
        </p:nvSpPr>
        <p:spPr>
          <a:xfrm>
            <a:off x="1164320" y="205883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haroni" panose="020B0604020202020204" pitchFamily="2" charset="-79"/>
                <a:cs typeface="Aharoni" panose="020B0604020202020204" pitchFamily="2" charset="-79"/>
              </a:rPr>
              <a:t>제품소개</a:t>
            </a:r>
            <a:endParaRPr lang="en-US" altLang="ko-KR" sz="2800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CE96-6A07-B099-AF0E-6A59E7942282}"/>
              </a:ext>
            </a:extLst>
          </p:cNvPr>
          <p:cNvSpPr txBox="1"/>
          <p:nvPr/>
        </p:nvSpPr>
        <p:spPr>
          <a:xfrm>
            <a:off x="1164320" y="4425712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</a:t>
            </a:r>
            <a:r>
              <a:rPr lang="en-US" altLang="ko-KR" b="1" dirty="0"/>
              <a:t>‘</a:t>
            </a:r>
            <a:r>
              <a:rPr lang="ko-KR" altLang="en-US" b="1" dirty="0" err="1"/>
              <a:t>눈바디</a:t>
            </a:r>
            <a:r>
              <a:rPr lang="en-US" altLang="ko-KR" b="1" dirty="0"/>
              <a:t>’</a:t>
            </a:r>
            <a:r>
              <a:rPr lang="ko-KR" altLang="en-US" b="1" dirty="0"/>
              <a:t>를 소개합니다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9E71A-D29A-B3F7-A163-CA8E0CCA4D44}"/>
              </a:ext>
            </a:extLst>
          </p:cNvPr>
          <p:cNvSpPr txBox="1"/>
          <p:nvPr/>
        </p:nvSpPr>
        <p:spPr>
          <a:xfrm>
            <a:off x="1081087" y="5120175"/>
            <a:ext cx="5376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이 어플은 회원님의 자세교정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운동방법을 알려주는 온라인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플랫폼입니다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자신에게 맞는 식단과 철저한 칼로리 계산으로 나만의 효과적인 운동계획을 세워보세요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M Sans" panose="020B0604020202020204" pitchFamily="2" charset="0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4357687" y="355059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유사서비스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7A2C2F-1B76-ECEE-750C-EDF9682E4A64}"/>
              </a:ext>
            </a:extLst>
          </p:cNvPr>
          <p:cNvCxnSpPr/>
          <p:nvPr/>
        </p:nvCxnSpPr>
        <p:spPr>
          <a:xfrm>
            <a:off x="5500687" y="-942975"/>
            <a:ext cx="0" cy="3929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01559F4-1B36-0F07-2AAD-A383D4E0E591}"/>
              </a:ext>
            </a:extLst>
          </p:cNvPr>
          <p:cNvCxnSpPr/>
          <p:nvPr/>
        </p:nvCxnSpPr>
        <p:spPr>
          <a:xfrm>
            <a:off x="5500687" y="4848225"/>
            <a:ext cx="0" cy="3929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스마트홈트">
            <a:extLst>
              <a:ext uri="{FF2B5EF4-FFF2-40B4-BE49-F238E27FC236}">
                <a16:creationId xmlns:a16="http://schemas.microsoft.com/office/drawing/2014/main" id="{B2C2E5AD-21A6-B7E9-D3E5-A6EC55AC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9496425"/>
            <a:ext cx="1454288" cy="14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EB83E-B993-C2D1-EF66-DFC9B93B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87" y="9521416"/>
            <a:ext cx="1686160" cy="1676634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F0E522F-8841-B257-5A43-29EB40491DCA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113031" y="8777585"/>
            <a:ext cx="3387656" cy="718840"/>
          </a:xfrm>
          <a:prstGeom prst="bentConnector2">
            <a:avLst/>
          </a:prstGeom>
          <a:ln w="28575">
            <a:solidFill>
              <a:schemeClr val="accent1">
                <a:shade val="95000"/>
                <a:satMod val="105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33DBA25-879A-5AEF-1400-4ADC75AC08AF}"/>
              </a:ext>
            </a:extLst>
          </p:cNvPr>
          <p:cNvCxnSpPr>
            <a:endCxn id="6" idx="0"/>
          </p:cNvCxnSpPr>
          <p:nvPr/>
        </p:nvCxnSpPr>
        <p:spPr>
          <a:xfrm>
            <a:off x="5500687" y="8777585"/>
            <a:ext cx="2671880" cy="74383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2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4E5CC-A839-5FF5-87B3-D176A072DB4C}"/>
              </a:ext>
            </a:extLst>
          </p:cNvPr>
          <p:cNvSpPr txBox="1"/>
          <p:nvPr/>
        </p:nvSpPr>
        <p:spPr>
          <a:xfrm>
            <a:off x="4357687" y="12159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유사서비스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7A2C2F-1B76-ECEE-750C-EDF9682E4A64}"/>
              </a:ext>
            </a:extLst>
          </p:cNvPr>
          <p:cNvCxnSpPr/>
          <p:nvPr/>
        </p:nvCxnSpPr>
        <p:spPr>
          <a:xfrm>
            <a:off x="5500687" y="-4371975"/>
            <a:ext cx="0" cy="3929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01559F4-1B36-0F07-2AAD-A383D4E0E591}"/>
              </a:ext>
            </a:extLst>
          </p:cNvPr>
          <p:cNvCxnSpPr>
            <a:cxnSpLocks/>
          </p:cNvCxnSpPr>
          <p:nvPr/>
        </p:nvCxnSpPr>
        <p:spPr>
          <a:xfrm>
            <a:off x="5500687" y="614065"/>
            <a:ext cx="0" cy="179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스마트홈트">
            <a:extLst>
              <a:ext uri="{FF2B5EF4-FFF2-40B4-BE49-F238E27FC236}">
                <a16:creationId xmlns:a16="http://schemas.microsoft.com/office/drawing/2014/main" id="{B2C2E5AD-21A6-B7E9-D3E5-A6EC55AC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3127250"/>
            <a:ext cx="1454288" cy="14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EB83E-B993-C2D1-EF66-DFC9B93B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87" y="3152241"/>
            <a:ext cx="1686160" cy="1676634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F0E522F-8841-B257-5A43-29EB40491DCA}"/>
              </a:ext>
            </a:extLst>
          </p:cNvPr>
          <p:cNvCxnSpPr>
            <a:endCxn id="5" idx="0"/>
          </p:cNvCxnSpPr>
          <p:nvPr/>
        </p:nvCxnSpPr>
        <p:spPr>
          <a:xfrm rot="10800000" flipV="1">
            <a:off x="2113031" y="2408410"/>
            <a:ext cx="3387656" cy="718840"/>
          </a:xfrm>
          <a:prstGeom prst="bentConnector2">
            <a:avLst/>
          </a:prstGeom>
          <a:ln w="28575">
            <a:solidFill>
              <a:schemeClr val="accent1">
                <a:shade val="95000"/>
                <a:satMod val="105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33DBA25-879A-5AEF-1400-4ADC75AC08AF}"/>
              </a:ext>
            </a:extLst>
          </p:cNvPr>
          <p:cNvCxnSpPr>
            <a:endCxn id="6" idx="0"/>
          </p:cNvCxnSpPr>
          <p:nvPr/>
        </p:nvCxnSpPr>
        <p:spPr>
          <a:xfrm>
            <a:off x="5500687" y="2408410"/>
            <a:ext cx="2671880" cy="74383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D73808-8473-FAEA-3C5F-825D6BFF0C03}"/>
              </a:ext>
            </a:extLst>
          </p:cNvPr>
          <p:cNvSpPr txBox="1"/>
          <p:nvPr/>
        </p:nvSpPr>
        <p:spPr>
          <a:xfrm>
            <a:off x="1378295" y="494118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홈트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8D052-6249-0D3A-FD53-3D89C9CCEFE4}"/>
              </a:ext>
            </a:extLst>
          </p:cNvPr>
          <p:cNvSpPr txBox="1"/>
          <p:nvPr/>
        </p:nvSpPr>
        <p:spPr>
          <a:xfrm>
            <a:off x="7710487" y="475084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하우 핏</a:t>
            </a:r>
          </a:p>
        </p:txBody>
      </p:sp>
    </p:spTree>
    <p:extLst>
      <p:ext uri="{BB962C8B-B14F-4D97-AF65-F5344CB8AC3E}">
        <p14:creationId xmlns:p14="http://schemas.microsoft.com/office/powerpoint/2010/main" val="812652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437</Words>
  <Application>Microsoft Office PowerPoint</Application>
  <PresentationFormat>사용자 지정</PresentationFormat>
  <Paragraphs>103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-apple-system</vt:lpstr>
      <vt:lpstr>ui-monospace</vt:lpstr>
      <vt:lpstr>맑은 고딕</vt:lpstr>
      <vt:lpstr>Aharoni</vt:lpstr>
      <vt:lpstr>Arial</vt:lpstr>
      <vt:lpstr>Calibri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2022-11-22T01:20:57Z</dcterms:created>
  <dcterms:modified xsi:type="dcterms:W3CDTF">2022-11-26T17:23:40Z</dcterms:modified>
</cp:coreProperties>
</file>